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media/image6.png" ContentType="image/png"/>
  <Override PartName="/ppt/media/image10.png" ContentType="image/png"/>
  <Override PartName="/ppt/media/image7.svg" ContentType="image/svg"/>
  <Override PartName="/ppt/media/image8.png" ContentType="image/png"/>
  <Override PartName="/ppt/media/image11.wmf" ContentType="image/x-wmf"/>
  <Override PartName="/ppt/media/image12.png" ContentType="image/png"/>
  <Override PartName="/ppt/media/image9.svg" ContentType="image/sv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F31583-5676-46AE-9C98-02D4384EF4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252DD57-6300-4756-8738-27CA8298F3A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F142472-961D-4AA9-A561-C1CE8B5A93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45D31F6B-ECA7-4B89-B241-106A74624B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6E5838-0B83-42B6-877B-B9345B62F0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517BBA6-EEFD-460B-AED7-FF836D392B2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CDA5D35-4E6C-49CB-A53B-62C56D693A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AE8A62E-D722-4105-878F-089E71B109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D791E92-3E57-41F7-9F23-3777647D37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E5283F9-35FD-4424-BA19-1CFE571E4B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FDB2E0F-0926-47E4-B22C-954F92CE99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64F961B-4857-4CE0-8955-7A2EADA8BF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44B4E0-60E7-4CC0-A570-804824D037F2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ECA7B00-F791-4019-8B6C-717417801671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6FE6BD8-6B5B-4D9E-97BD-C53EE395AED1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84F7441-4B23-47BF-AE95-73FA09032E50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087D07F-2A15-45EE-A439-9E86E318DE6C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3CC62F-0BAA-4B0B-89E9-BEC53EF6B3E6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F090437-7B5B-4EF2-8CF0-D76F758617C7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B54EEA4-8F11-4C2E-973F-EA1DAE273B36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64C5B6-BD83-4B32-9CBB-007988349E43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ACC0ED6-9E4D-476C-A3F0-6CFF715BF6EB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07C7264-B38F-4462-A986-84890C88D10E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B2E7880-0919-4C60-BEF1-99FC3B818CAF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app.diagrams.net/#G1x3lA7LgQjIFMnrYUmO9qoTsMAzEQkPVX%23%7B%22pageId%22%3A%22UGlf8FXX3hrjc-9rX4iH%22%7D" TargetMode="External"/><Relationship Id="rId3" Type="http://schemas.openxmlformats.org/officeDocument/2006/relationships/image" Target="../media/image8.png"/><Relationship Id="rId4" Type="http://schemas.openxmlformats.org/officeDocument/2006/relationships/image" Target="../media/image9.svg"/><Relationship Id="rId5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4"/>
          <p:cNvSpPr/>
          <p:nvPr/>
        </p:nvSpPr>
        <p:spPr>
          <a:xfrm>
            <a:off x="1143000" y="940320"/>
            <a:ext cx="8290440" cy="53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s-ES" sz="5400" spc="-1" strike="noStrike">
                <a:solidFill>
                  <a:srgbClr val="404040"/>
                </a:solidFill>
                <a:latin typeface="Work Sans Bold Roman"/>
              </a:rPr>
              <a:t>Elaboración de diagramas y plantillas para casos de uso del proyecto A2-220501093-AA1-EV02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Rectángulo 1"/>
          <p:cNvSpPr/>
          <p:nvPr/>
        </p:nvSpPr>
        <p:spPr>
          <a:xfrm>
            <a:off x="9105840" y="4915800"/>
            <a:ext cx="1942200" cy="825840"/>
          </a:xfrm>
          <a:prstGeom prst="rect">
            <a:avLst/>
          </a:prstGeom>
          <a:noFill/>
          <a:ln w="63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5" name="CuadroTexto 2"/>
          <p:cNvSpPr/>
          <p:nvPr/>
        </p:nvSpPr>
        <p:spPr>
          <a:xfrm>
            <a:off x="9105840" y="4915800"/>
            <a:ext cx="19422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s-CO" sz="1600" spc="-1" strike="noStrike">
                <a:solidFill>
                  <a:schemeClr val="dk1"/>
                </a:solidFill>
                <a:latin typeface="Work Sans Medium Roman"/>
              </a:rPr>
              <a:t>Marca externa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CuadroTexto 3"/>
          <p:cNvSpPr/>
          <p:nvPr/>
        </p:nvSpPr>
        <p:spPr>
          <a:xfrm>
            <a:off x="9105840" y="5190840"/>
            <a:ext cx="19422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_tradnl" sz="1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NOTA: </a:t>
            </a:r>
            <a:r>
              <a:rPr b="0" lang="es-ES_tradnl" sz="1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El tamaño del logo de la marca externa no debe superar el tamaño del logo SENA.</a:t>
            </a:r>
            <a:endParaRPr b="0" lang="en-GB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adroTexto 1"/>
          <p:cNvSpPr/>
          <p:nvPr/>
        </p:nvSpPr>
        <p:spPr>
          <a:xfrm>
            <a:off x="1168200" y="1197720"/>
            <a:ext cx="10513080" cy="21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s-CO" sz="6000" spc="-1" strike="noStrike">
                <a:solidFill>
                  <a:srgbClr val="4d4d4c"/>
                </a:solidFill>
                <a:latin typeface="WORK SANS BOLD ROMAN"/>
              </a:rPr>
              <a:t>Criterios de Evaluación 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8" name="Conector recto 2"/>
          <p:cNvCxnSpPr/>
          <p:nvPr/>
        </p:nvCxnSpPr>
        <p:spPr>
          <a:xfrm>
            <a:off x="4984560" y="2358720"/>
            <a:ext cx="2250720" cy="3240"/>
          </a:xfrm>
          <a:prstGeom prst="straightConnector1">
            <a:avLst/>
          </a:prstGeom>
          <a:ln w="12700">
            <a:solidFill>
              <a:srgbClr val="38aa00"/>
            </a:solidFill>
            <a:round/>
          </a:ln>
        </p:spPr>
      </p:cxnSp>
      <p:sp>
        <p:nvSpPr>
          <p:cNvPr id="59" name="CuadroTexto 3"/>
          <p:cNvSpPr/>
          <p:nvPr/>
        </p:nvSpPr>
        <p:spPr>
          <a:xfrm>
            <a:off x="7517160" y="2680920"/>
            <a:ext cx="38512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pc="-1" strike="noStrike">
                <a:solidFill>
                  <a:srgbClr val="000000"/>
                </a:solidFill>
                <a:latin typeface="Work Sans Light Roman"/>
              </a:rPr>
              <a:t>Realiza diagrama de actividades exponiendo detalles de los casos de usos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CuadroTexto 7"/>
          <p:cNvSpPr/>
          <p:nvPr/>
        </p:nvSpPr>
        <p:spPr>
          <a:xfrm>
            <a:off x="1109160" y="5272920"/>
            <a:ext cx="38512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pc="-1" strike="noStrike">
                <a:solidFill>
                  <a:srgbClr val="000000"/>
                </a:solidFill>
                <a:latin typeface="Work Sans Light Roman"/>
              </a:rPr>
              <a:t>Genera plantillas extendidas de casos de uso expresando la extencion de las acciones a desarrollar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CuadroTexto 8"/>
          <p:cNvSpPr/>
          <p:nvPr/>
        </p:nvSpPr>
        <p:spPr>
          <a:xfrm>
            <a:off x="1001160" y="3976920"/>
            <a:ext cx="38512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pc="-1" strike="noStrike">
                <a:solidFill>
                  <a:srgbClr val="000000"/>
                </a:solidFill>
                <a:latin typeface="Work Sans Light Roman"/>
              </a:rPr>
              <a:t>Elabora diagramas de casos de uso con el estandar (UML)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CuadroTexto 9"/>
          <p:cNvSpPr/>
          <p:nvPr/>
        </p:nvSpPr>
        <p:spPr>
          <a:xfrm>
            <a:off x="1037160" y="2644920"/>
            <a:ext cx="385128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pc="-1" strike="noStrike">
                <a:solidFill>
                  <a:srgbClr val="000000"/>
                </a:solidFill>
                <a:latin typeface="Work Sans Light Roman"/>
              </a:rPr>
              <a:t>Interpreta el informe de requisitos para modelar las funciones del software. Elabora diagramas de casos de uso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CuadroTexto 10"/>
          <p:cNvSpPr/>
          <p:nvPr/>
        </p:nvSpPr>
        <p:spPr>
          <a:xfrm>
            <a:off x="7625160" y="4588920"/>
            <a:ext cx="38512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pc="-1" strike="noStrike">
                <a:solidFill>
                  <a:srgbClr val="000000"/>
                </a:solidFill>
                <a:latin typeface="Work Sans Light Roman"/>
              </a:rPr>
              <a:t>Documenta la actividad en un informe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adroTexto 5"/>
          <p:cNvSpPr/>
          <p:nvPr/>
        </p:nvSpPr>
        <p:spPr>
          <a:xfrm>
            <a:off x="1168200" y="873720"/>
            <a:ext cx="105130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s-CO" sz="6000" spc="-1" strike="noStrike">
                <a:solidFill>
                  <a:srgbClr val="4d4d4c"/>
                </a:solidFill>
                <a:latin typeface="WORK SANS BOLD ROMAN"/>
              </a:rPr>
              <a:t>Indicadores de logros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5" name="Conector recto 1"/>
          <p:cNvCxnSpPr/>
          <p:nvPr/>
        </p:nvCxnSpPr>
        <p:spPr>
          <a:xfrm>
            <a:off x="4214520" y="2237760"/>
            <a:ext cx="2876760" cy="16200"/>
          </a:xfrm>
          <a:prstGeom prst="straightConnector1">
            <a:avLst/>
          </a:prstGeom>
          <a:ln w="12700">
            <a:solidFill>
              <a:srgbClr val="38aa00"/>
            </a:solidFill>
            <a:round/>
          </a:ln>
        </p:spPr>
      </p:cxnSp>
      <p:sp>
        <p:nvSpPr>
          <p:cNvPr id="66" name="CuadroTexto 6"/>
          <p:cNvSpPr/>
          <p:nvPr/>
        </p:nvSpPr>
        <p:spPr>
          <a:xfrm>
            <a:off x="1288800" y="2923560"/>
            <a:ext cx="38512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pc="-1" strike="noStrike">
                <a:solidFill>
                  <a:srgbClr val="000000"/>
                </a:solidFill>
                <a:latin typeface="Work Sans Light Roman"/>
              </a:rPr>
              <a:t>Indica los diagramas que existen para modelar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CuadroTexto 11"/>
          <p:cNvSpPr/>
          <p:nvPr/>
        </p:nvSpPr>
        <p:spPr>
          <a:xfrm>
            <a:off x="7336800" y="2887560"/>
            <a:ext cx="38512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pc="-1" strike="noStrike">
                <a:solidFill>
                  <a:srgbClr val="000000"/>
                </a:solidFill>
                <a:latin typeface="Work Sans Light Roman"/>
              </a:rPr>
              <a:t>Maneja herramienta de software para apoyar la elaboracion de los diagramas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CuadroTexto 12"/>
          <p:cNvSpPr/>
          <p:nvPr/>
        </p:nvSpPr>
        <p:spPr>
          <a:xfrm>
            <a:off x="1360800" y="4543560"/>
            <a:ext cx="38512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pc="-1" strike="noStrike">
                <a:solidFill>
                  <a:srgbClr val="000000"/>
                </a:solidFill>
                <a:latin typeface="Work Sans Light Roman"/>
              </a:rPr>
              <a:t>Diagrama con UML los artefactos del sistema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CuadroTexto 13"/>
          <p:cNvSpPr/>
          <p:nvPr/>
        </p:nvSpPr>
        <p:spPr>
          <a:xfrm>
            <a:off x="7192800" y="4471560"/>
            <a:ext cx="38512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pc="-1" strike="noStrike">
                <a:solidFill>
                  <a:srgbClr val="000000"/>
                </a:solidFill>
                <a:latin typeface="Work Sans Light Roman"/>
              </a:rPr>
              <a:t>Elabora documento plantilla de casos de usos con base en los estandares de documentacion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plus/>
      </p:transition>
    </mc:Choice>
    <mc:Fallback>
      <p:transition spd="slow">
        <p:plus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ángulo 3"/>
          <p:cNvSpPr/>
          <p:nvPr/>
        </p:nvSpPr>
        <p:spPr>
          <a:xfrm>
            <a:off x="3423600" y="3953880"/>
            <a:ext cx="5341680" cy="96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90000"/>
              </a:lnSpc>
            </a:pPr>
            <a:r>
              <a:rPr b="1" lang="es-ES_tradnl" sz="1600" spc="-1" strike="noStrike">
                <a:solidFill>
                  <a:schemeClr val="lt1"/>
                </a:solidFill>
                <a:latin typeface="WORK SANS BOLD ROMAN"/>
              </a:rPr>
              <a:t>NOTA: </a:t>
            </a:r>
            <a:r>
              <a:rPr b="0" lang="es-ES_tradnl" sz="1600" spc="-1" strike="noStrike">
                <a:solidFill>
                  <a:schemeClr val="lt1"/>
                </a:solidFill>
                <a:latin typeface="WORK SANS REGULAR ROMAN"/>
              </a:rPr>
              <a:t>Las diapositivas con fondo de color verde, deben utilizarse solo para títulos con tipografía grande en variaciones Bold, Extrabold o Black, para garantizar cumplimiento de criterios de accesibilidad.</a:t>
            </a: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CuadroTexto 4"/>
          <p:cNvSpPr/>
          <p:nvPr/>
        </p:nvSpPr>
        <p:spPr>
          <a:xfrm>
            <a:off x="4901040" y="2624040"/>
            <a:ext cx="23878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s-CO" sz="6000" spc="-1" strike="noStrike">
                <a:solidFill>
                  <a:schemeClr val="lt1"/>
                </a:solidFill>
                <a:latin typeface="WORK SANS BOLD ROMAN"/>
              </a:rPr>
              <a:t>Título</a:t>
            </a:r>
            <a:endParaRPr b="0" lang="en-GB" sz="60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72" name="Conector recto 5"/>
          <p:cNvCxnSpPr/>
          <p:nvPr/>
        </p:nvCxnSpPr>
        <p:spPr>
          <a:xfrm>
            <a:off x="5013360" y="3555000"/>
            <a:ext cx="2250720" cy="324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ítulo 1"/>
          <p:cNvSpPr/>
          <p:nvPr/>
        </p:nvSpPr>
        <p:spPr>
          <a:xfrm>
            <a:off x="369000" y="297360"/>
            <a:ext cx="5607360" cy="105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1" lang="es-CO" sz="3600" spc="-1" strike="noStrike">
                <a:solidFill>
                  <a:srgbClr val="38aa00"/>
                </a:solidFill>
                <a:latin typeface="WORK SANS BOLD ROMAN"/>
              </a:rPr>
              <a:t>Indica los diagramas que existen para modelar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CuadroTexto 2"/>
          <p:cNvSpPr/>
          <p:nvPr/>
        </p:nvSpPr>
        <p:spPr>
          <a:xfrm>
            <a:off x="678960" y="2334600"/>
            <a:ext cx="5095080" cy="32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CO" sz="1600" spc="-1" strike="noStrike">
                <a:solidFill>
                  <a:schemeClr val="dk1"/>
                </a:solidFill>
                <a:latin typeface="Work Sans Light Roman"/>
              </a:rPr>
              <a:t>Los diagramas a modelar seran deribados de los requerimientos e historias de usuarios, la especificación de los casos de usuario para el desarrollo de cada módulo y cada especificación, estas representaciones graficas de nuestro proyecto debe representar claramente su funcionamiento, por lo cual el proyecto se abordara a través de módulos independientes entregables implementando la tecnología XP para organizar el flujo de tareas, dentro de los diagramas a representar estarían:</a:t>
            </a:r>
            <a:r>
              <a:rPr b="1" lang="es-CO" sz="1600" spc="-1" strike="noStrike">
                <a:solidFill>
                  <a:schemeClr val="dk1"/>
                </a:solidFill>
                <a:latin typeface="Work Sans Light Roman"/>
              </a:rPr>
              <a:t> clases, objetos, de flujo, caso de uso, de componentes, de estado y secuencia</a:t>
            </a:r>
            <a:r>
              <a:rPr b="0" lang="es-CO" sz="1600" spc="-1" strike="noStrike">
                <a:solidFill>
                  <a:schemeClr val="dk1"/>
                </a:solidFill>
                <a:latin typeface="Work Sans Light Roman"/>
              </a:rPr>
              <a:t>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5" name="Conector recto 3"/>
          <p:cNvCxnSpPr/>
          <p:nvPr/>
        </p:nvCxnSpPr>
        <p:spPr>
          <a:xfrm>
            <a:off x="1985400" y="1875960"/>
            <a:ext cx="1429200" cy="3240"/>
          </a:xfrm>
          <a:prstGeom prst="straightConnector1">
            <a:avLst/>
          </a:prstGeom>
          <a:ln w="12700">
            <a:solidFill>
              <a:srgbClr val="4d4d4c"/>
            </a:solidFill>
            <a:round/>
          </a:ln>
        </p:spPr>
      </p:cxnSp>
      <p:pic>
        <p:nvPicPr>
          <p:cNvPr id="76" name="Imagen 8" descr=""/>
          <p:cNvPicPr/>
          <p:nvPr/>
        </p:nvPicPr>
        <p:blipFill>
          <a:blip r:embed="rId2"/>
          <a:srcRect l="13153" t="0" r="239" b="0"/>
          <a:stretch/>
        </p:blipFill>
        <p:spPr>
          <a:xfrm>
            <a:off x="6095880" y="0"/>
            <a:ext cx="6092640" cy="68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ítulo 1"/>
          <p:cNvSpPr/>
          <p:nvPr/>
        </p:nvSpPr>
        <p:spPr>
          <a:xfrm>
            <a:off x="456120" y="416520"/>
            <a:ext cx="9812520" cy="7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1" lang="es-CO" sz="3600" spc="-1" strike="noStrike">
                <a:solidFill>
                  <a:srgbClr val="4d4d4c"/>
                </a:solidFill>
                <a:latin typeface="WORK SANS BOLD ROMAN"/>
              </a:rPr>
              <a:t>Artefactos del sistema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CuadroTexto 2"/>
          <p:cNvSpPr/>
          <p:nvPr/>
        </p:nvSpPr>
        <p:spPr>
          <a:xfrm>
            <a:off x="313200" y="1297080"/>
            <a:ext cx="551520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s-CO" sz="1600" spc="-1" strike="noStrike">
                <a:solidFill>
                  <a:schemeClr val="dk1"/>
                </a:solidFill>
                <a:latin typeface="Work Sans Light Roman"/>
              </a:rPr>
              <a:t>Para el Desarrollo del diagrama de los Artefactos del sistema tendremos en cuenta este diagra de flujo que explica el orden de los procesos dentro del sistema.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adroTexto 15"/>
          <p:cNvSpPr/>
          <p:nvPr/>
        </p:nvSpPr>
        <p:spPr>
          <a:xfrm>
            <a:off x="277200" y="2593080"/>
            <a:ext cx="551520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s-CO" sz="1600" spc="-1" strike="noStrike">
                <a:solidFill>
                  <a:schemeClr val="dk1"/>
                </a:solidFill>
                <a:latin typeface="Work Sans Light Roman"/>
              </a:rPr>
              <a:t>Los elementos a representar en este caso seria;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pc="-1" strike="noStrike">
                <a:solidFill>
                  <a:schemeClr val="dk1"/>
                </a:solidFill>
                <a:latin typeface="Work Sans Light Roman"/>
              </a:rPr>
              <a:t>Factura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pc="-1" strike="noStrike">
                <a:solidFill>
                  <a:schemeClr val="dk1"/>
                </a:solidFill>
                <a:latin typeface="Work Sans Light Roman"/>
              </a:rPr>
              <a:t>Base de Datos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pc="-1" strike="noStrike">
                <a:solidFill>
                  <a:schemeClr val="dk1"/>
                </a:solidFill>
                <a:latin typeface="Work Sans Light Roman"/>
              </a:rPr>
              <a:t>Ejecutar pago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pc="-1" strike="noStrike">
                <a:solidFill>
                  <a:schemeClr val="dk1"/>
                </a:solidFill>
                <a:latin typeface="Work Sans Light Roman"/>
              </a:rPr>
              <a:t>Actualizar estado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pc="-1" strike="noStrike">
                <a:solidFill>
                  <a:schemeClr val="dk1"/>
                </a:solidFill>
                <a:latin typeface="Work Sans Light Roman"/>
              </a:rPr>
              <a:t>Archivar Canceladas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828760" y="1243440"/>
            <a:ext cx="6363000" cy="44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ítulo 2"/>
          <p:cNvSpPr/>
          <p:nvPr/>
        </p:nvSpPr>
        <p:spPr>
          <a:xfrm>
            <a:off x="456120" y="416520"/>
            <a:ext cx="9812520" cy="7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1" lang="es-CO" sz="3600" spc="-1" strike="noStrike">
                <a:solidFill>
                  <a:srgbClr val="4d4d4c"/>
                </a:solidFill>
                <a:latin typeface="WORK SANS BOLD ROMAN"/>
              </a:rPr>
              <a:t>Subtítulo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uadroTexto 14"/>
          <p:cNvSpPr/>
          <p:nvPr/>
        </p:nvSpPr>
        <p:spPr>
          <a:xfrm>
            <a:off x="456120" y="1297080"/>
            <a:ext cx="5515200" cy="32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CO" sz="1600" spc="-1" strike="noStrike">
                <a:solidFill>
                  <a:schemeClr val="dk1"/>
                </a:solidFill>
                <a:latin typeface="Work Sans Light Roman"/>
              </a:rPr>
              <a:t>Lorem ipsum dolor sit amet, consectetuer adipiscing elit, sed diam nonummy nibh euismod tincidunt ut. Lorem ipsum dolor sit amet, consectetuer adipiscing elit, sed diam nonummy nibh euismod tincidunt ut.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CO" sz="1600" spc="-1" strike="noStrike">
                <a:solidFill>
                  <a:schemeClr val="dk1"/>
                </a:solidFill>
                <a:latin typeface="Work Sans Light Roman"/>
              </a:rPr>
              <a:t>Lorem ipsum dolor sit amet, consectetuer adipiscing elit, sed diam nonummy nibh euismod tincidunt ut. Lorem ipsum dolor sit amet, consectetuer adipiscing elit, sed diam nonummy nibh euismod tincidunt ut.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CO" sz="1600" spc="-1" strike="noStrike">
                <a:solidFill>
                  <a:schemeClr val="dk1"/>
                </a:solidFill>
                <a:latin typeface="Work Sans Light Roman"/>
              </a:rPr>
              <a:t>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s-CO" sz="1600" spc="-1" strike="noStrike">
                <a:solidFill>
                  <a:schemeClr val="dk1"/>
                </a:solidFill>
                <a:latin typeface="Work Sans Light Roman"/>
              </a:rPr>
              <a:t>Lorem ipsum dolor sit amet.</a:t>
            </a:r>
            <a:r>
              <a:rPr b="0" lang="es-CO" sz="1600" spc="-1" strike="noStrike">
                <a:solidFill>
                  <a:schemeClr val="dk1"/>
                </a:solidFill>
                <a:latin typeface="Work Sans Light Roman"/>
              </a:rPr>
              <a:t>	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s-CO" sz="1600" spc="-1" strike="noStrike">
                <a:solidFill>
                  <a:schemeClr val="dk1"/>
                </a:solidFill>
                <a:latin typeface="Work Sans Light Roman"/>
              </a:rPr>
              <a:t>consectetuer adipiscing elit.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s-CO" sz="1600" spc="-1" strike="noStrike">
                <a:solidFill>
                  <a:schemeClr val="dk1"/>
                </a:solidFill>
                <a:latin typeface="Work Sans Light Roman"/>
              </a:rPr>
              <a:t>diam nonummy nibh euismod tincidunt ut.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783000" y="4960440"/>
            <a:ext cx="45496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400" spc="-1" strike="noStrike" u="sng">
                <a:solidFill>
                  <a:srgbClr val="0563c1"/>
                </a:solidFill>
                <a:uFillTx/>
                <a:latin typeface="Times New Roman"/>
                <a:hlinkClick r:id="rId2"/>
              </a:rPr>
              <a:t>Diagrama platilla Caso de uso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835320" y="684000"/>
            <a:ext cx="4635720" cy="560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n 1" descr=""/>
          <p:cNvPicPr/>
          <p:nvPr/>
        </p:nvPicPr>
        <p:blipFill>
          <a:blip r:embed="rId2"/>
          <a:stretch/>
        </p:blipFill>
        <p:spPr>
          <a:xfrm>
            <a:off x="2209680" y="2261880"/>
            <a:ext cx="7769160" cy="3488040"/>
          </a:xfrm>
          <a:prstGeom prst="rect">
            <a:avLst/>
          </a:prstGeom>
          <a:ln w="0">
            <a:noFill/>
          </a:ln>
        </p:spPr>
      </p:pic>
      <p:sp>
        <p:nvSpPr>
          <p:cNvPr id="86" name="Título 1"/>
          <p:cNvSpPr/>
          <p:nvPr/>
        </p:nvSpPr>
        <p:spPr>
          <a:xfrm>
            <a:off x="456120" y="416520"/>
            <a:ext cx="98125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1" lang="es-CO" sz="3600" spc="-1" strike="noStrike">
                <a:solidFill>
                  <a:srgbClr val="ffffff"/>
                </a:solidFill>
                <a:latin typeface="WORK SANS BOLD ROMAN"/>
              </a:rPr>
              <a:t>Título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4618</TotalTime>
  <Application>LibreOffice/24.2.7.2$Linux_X86_64 LibreOffice_project/420$Build-2</Application>
  <AppVersion>15.0000</AppVersion>
  <Words>197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  <dc:description/>
  <dc:language>en-GB</dc:language>
  <cp:lastModifiedBy/>
  <dcterms:modified xsi:type="dcterms:W3CDTF">2025-03-12T23:10:51Z</dcterms:modified>
  <cp:revision>78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ActionId">
    <vt:lpwstr>8c6bc714-34a9-4b82-914e-50b1377a2da4</vt:lpwstr>
  </property>
  <property fmtid="{D5CDD505-2E9C-101B-9397-08002B2CF9AE}" pid="3" name="MSIP_Label_1299739c-ad3d-4908-806e-4d91151a6e13_ContentBits">
    <vt:lpwstr>0</vt:lpwstr>
  </property>
  <property fmtid="{D5CDD505-2E9C-101B-9397-08002B2CF9AE}" pid="4" name="MSIP_Label_1299739c-ad3d-4908-806e-4d91151a6e13_Enabled">
    <vt:lpwstr>true</vt:lpwstr>
  </property>
  <property fmtid="{D5CDD505-2E9C-101B-9397-08002B2CF9AE}" pid="5" name="MSIP_Label_1299739c-ad3d-4908-806e-4d91151a6e13_Method">
    <vt:lpwstr>Standard</vt:lpwstr>
  </property>
  <property fmtid="{D5CDD505-2E9C-101B-9397-08002B2CF9AE}" pid="6" name="MSIP_Label_1299739c-ad3d-4908-806e-4d91151a6e13_Name">
    <vt:lpwstr>All Employees (Unrestricted)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SiteId">
    <vt:lpwstr>cbc2c381-2f2e-4d93-91d1-506c9316ace7</vt:lpwstr>
  </property>
  <property fmtid="{D5CDD505-2E9C-101B-9397-08002B2CF9AE}" pid="9" name="PresentationFormat">
    <vt:lpwstr>Panorámica</vt:lpwstr>
  </property>
  <property fmtid="{D5CDD505-2E9C-101B-9397-08002B2CF9AE}" pid="10" name="Slides">
    <vt:i4>7</vt:i4>
  </property>
</Properties>
</file>